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04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1" r:id="rId6"/>
    <p:sldId id="260" r:id="rId7"/>
    <p:sldId id="263" r:id="rId8"/>
    <p:sldId id="257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9800" autoAdjust="0"/>
  </p:normalViewPr>
  <p:slideViewPr>
    <p:cSldViewPr snapToGrid="0" snapToObjects="1">
      <p:cViewPr>
        <p:scale>
          <a:sx n="112" d="100"/>
          <a:sy n="112" d="100"/>
        </p:scale>
        <p:origin x="-14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AA0D6-FDED-3449-9717-AF14E2384785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08155-818B-7741-8B6B-250393B407C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65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08155-818B-7741-8B6B-250393B407C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18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5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AF69-8059-424B-A722-501CC3250A5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26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AF69-8059-424B-A722-501CC3250A5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96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AF69-8059-424B-A722-501CC3250A5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76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AF69-8059-424B-A722-501CC3250A5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43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AF69-8059-424B-A722-501CC3250A5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28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AF69-8059-424B-A722-501CC3250A5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10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AF69-8059-424B-A722-501CC3250A5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44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AF69-8059-424B-A722-501CC3250A5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27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AF69-8059-424B-A722-501CC3250A5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18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AF69-8059-424B-A722-501CC3250A5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18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0968-FF65-F547-B851-2AFA52C44D7E}" type="datetimeFigureOut">
              <a:rPr lang="it-IT" smtClean="0"/>
              <a:t>12/07/18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CAF69-8059-424B-A722-501CC3250A5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57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5" Type="http://schemas.openxmlformats.org/officeDocument/2006/relationships/slide" Target="slide7.xml"/><Relationship Id="rId6" Type="http://schemas.openxmlformats.org/officeDocument/2006/relationships/slide" Target="slide2.xml"/><Relationship Id="rId7" Type="http://schemas.openxmlformats.org/officeDocument/2006/relationships/slide" Target="slide3.xml"/><Relationship Id="rId8" Type="http://schemas.openxmlformats.org/officeDocument/2006/relationships/slide" Target="slide6.xml"/><Relationship Id="rId9" Type="http://schemas.openxmlformats.org/officeDocument/2006/relationships/slide" Target="slide8.xml"/><Relationship Id="rId10" Type="http://schemas.openxmlformats.org/officeDocument/2006/relationships/slide" Target="slide4.xml"/><Relationship Id="rId11" Type="http://schemas.openxmlformats.org/officeDocument/2006/relationships/slide" Target="slide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0000"/>
                    </a14:imgEffect>
                    <a14:imgEffect>
                      <a14:colorTemperature colorTemp="6174"/>
                    </a14:imgEffect>
                    <a14:imgEffect>
                      <a14:saturation sat="95000"/>
                    </a14:imgEffect>
                    <a14:imgEffect>
                      <a14:brightnessContrast bright="-69000" contrast="2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asellaDiTesto 39"/>
          <p:cNvSpPr txBox="1">
            <a:spLocks noChangeAspect="1"/>
          </p:cNvSpPr>
          <p:nvPr/>
        </p:nvSpPr>
        <p:spPr>
          <a:xfrm>
            <a:off x="3041885" y="2977101"/>
            <a:ext cx="3994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it-IT" sz="2400" b="1" dirty="0" smtClean="0">
                <a:solidFill>
                  <a:srgbClr val="FFFFFF"/>
                </a:solidFill>
                <a:latin typeface="Arial Black"/>
                <a:cs typeface="Arial Black"/>
              </a:rPr>
              <a:t>LA CONFLITTUALITÀ </a:t>
            </a:r>
            <a:r>
              <a:rPr lang="it-IT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DELL’ESISTENZA </a:t>
            </a:r>
            <a:endParaRPr lang="it-IT" sz="2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528235" y="11803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5378" y="6167105"/>
            <a:ext cx="2681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ELENA ROSELLI TUBELLI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497511" y="6190176"/>
            <a:ext cx="2899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CasellaDiTesto 20">
            <a:hlinkClick r:id="rId5" action="ppaction://hlinksldjump"/>
          </p:cNvPr>
          <p:cNvSpPr txBox="1"/>
          <p:nvPr/>
        </p:nvSpPr>
        <p:spPr>
          <a:xfrm>
            <a:off x="530390" y="2820201"/>
            <a:ext cx="23729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FFFFFF"/>
                </a:solidFill>
              </a:rPr>
              <a:t>FISICA</a:t>
            </a:r>
          </a:p>
          <a:p>
            <a:pPr algn="ctr"/>
            <a:r>
              <a:rPr lang="it-IT" sz="1400" dirty="0" smtClean="0">
                <a:solidFill>
                  <a:srgbClr val="FFFFFF"/>
                </a:solidFill>
              </a:rPr>
              <a:t>LA CRISI DELLA FINE DELLA FISICA CLASSICA E L’INIZIO DELLA FISICA MODERNA</a:t>
            </a:r>
            <a:endParaRPr lang="it-IT" sz="1400" dirty="0">
              <a:solidFill>
                <a:srgbClr val="FFFFFF"/>
              </a:solidFill>
            </a:endParaRPr>
          </a:p>
        </p:txBody>
      </p:sp>
      <p:sp>
        <p:nvSpPr>
          <p:cNvPr id="22" name="CasellaDiTesto 21">
            <a:hlinkClick r:id="rId6" action="ppaction://hlinksldjump"/>
          </p:cNvPr>
          <p:cNvSpPr txBox="1"/>
          <p:nvPr/>
        </p:nvSpPr>
        <p:spPr>
          <a:xfrm>
            <a:off x="3271720" y="516387"/>
            <a:ext cx="33091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ITALIANO</a:t>
            </a:r>
          </a:p>
          <a:p>
            <a:pPr algn="ctr"/>
            <a:r>
              <a:rPr lang="it-IT" sz="1400" dirty="0" smtClean="0">
                <a:solidFill>
                  <a:schemeClr val="bg1"/>
                </a:solidFill>
              </a:rPr>
              <a:t>L. PIRANDELLO: LA CRISI DELL’UOMO ALLE SOGLIE DEL ‘900</a:t>
            </a:r>
          </a:p>
          <a:p>
            <a:pPr algn="ctr"/>
            <a:r>
              <a:rPr lang="it-IT" sz="1400" dirty="0" smtClean="0">
                <a:solidFill>
                  <a:schemeClr val="bg1"/>
                </a:solidFill>
              </a:rPr>
              <a:t>“UNO , NESSUNO E </a:t>
            </a:r>
            <a:r>
              <a:rPr lang="it-IT" sz="1400" dirty="0">
                <a:solidFill>
                  <a:schemeClr val="bg1"/>
                </a:solidFill>
              </a:rPr>
              <a:t>C</a:t>
            </a:r>
            <a:r>
              <a:rPr lang="it-IT" sz="1400" dirty="0" smtClean="0">
                <a:solidFill>
                  <a:schemeClr val="bg1"/>
                </a:solidFill>
              </a:rPr>
              <a:t>ENTOMILA”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3" name="CasellaDiTesto 22">
            <a:hlinkClick r:id="rId7" action="ppaction://hlinksldjump"/>
          </p:cNvPr>
          <p:cNvSpPr txBox="1"/>
          <p:nvPr/>
        </p:nvSpPr>
        <p:spPr>
          <a:xfrm>
            <a:off x="6985017" y="1293196"/>
            <a:ext cx="14848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FFFFFF"/>
                </a:solidFill>
              </a:rPr>
              <a:t>LATINO</a:t>
            </a:r>
          </a:p>
          <a:p>
            <a:pPr algn="ctr"/>
            <a:r>
              <a:rPr lang="it-IT" sz="1400" dirty="0" smtClean="0">
                <a:solidFill>
                  <a:srgbClr val="FFFFFF"/>
                </a:solidFill>
              </a:rPr>
              <a:t>LA MASCHERA DI NERONE </a:t>
            </a:r>
            <a:endParaRPr lang="it-IT" sz="1400" dirty="0">
              <a:solidFill>
                <a:srgbClr val="FFFFFF"/>
              </a:solidFill>
            </a:endParaRPr>
          </a:p>
        </p:txBody>
      </p:sp>
      <p:sp>
        <p:nvSpPr>
          <p:cNvPr id="26" name="CasellaDiTesto 25">
            <a:hlinkClick r:id="rId8" action="ppaction://hlinksldjump"/>
          </p:cNvPr>
          <p:cNvSpPr txBox="1"/>
          <p:nvPr/>
        </p:nvSpPr>
        <p:spPr>
          <a:xfrm>
            <a:off x="7087649" y="2896164"/>
            <a:ext cx="20563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FFFFFF"/>
                </a:solidFill>
              </a:rPr>
              <a:t>STORIA</a:t>
            </a:r>
          </a:p>
          <a:p>
            <a:pPr algn="ctr"/>
            <a:r>
              <a:rPr lang="it-IT" sz="1400" dirty="0" smtClean="0">
                <a:solidFill>
                  <a:srgbClr val="FFFFFF"/>
                </a:solidFill>
              </a:rPr>
              <a:t>DIVISIONE BERLINO OVEST-EST</a:t>
            </a:r>
            <a:endParaRPr lang="it-IT" sz="1400" dirty="0">
              <a:solidFill>
                <a:srgbClr val="FFFFFF"/>
              </a:solidFill>
            </a:endParaRPr>
          </a:p>
        </p:txBody>
      </p:sp>
      <p:sp>
        <p:nvSpPr>
          <p:cNvPr id="28" name="CasellaDiTesto 27">
            <a:hlinkClick r:id="rId9" action="ppaction://hlinksldjump"/>
          </p:cNvPr>
          <p:cNvSpPr txBox="1"/>
          <p:nvPr/>
        </p:nvSpPr>
        <p:spPr>
          <a:xfrm>
            <a:off x="882222" y="1288075"/>
            <a:ext cx="19908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FFFFFF"/>
                </a:solidFill>
              </a:rPr>
              <a:t>MATEMATICA</a:t>
            </a:r>
          </a:p>
          <a:p>
            <a:r>
              <a:rPr lang="it-IT" sz="1400" dirty="0" smtClean="0">
                <a:solidFill>
                  <a:srgbClr val="FFFFFF"/>
                </a:solidFill>
              </a:rPr>
              <a:t>FORME INDETERMINATE</a:t>
            </a:r>
            <a:endParaRPr lang="it-IT" sz="1400" dirty="0">
              <a:solidFill>
                <a:srgbClr val="FFFFFF"/>
              </a:solidFill>
            </a:endParaRPr>
          </a:p>
        </p:txBody>
      </p:sp>
      <p:sp>
        <p:nvSpPr>
          <p:cNvPr id="31" name="CasellaDiTesto 30">
            <a:hlinkClick r:id="rId10" action="ppaction://hlinksldjump"/>
          </p:cNvPr>
          <p:cNvSpPr txBox="1"/>
          <p:nvPr/>
        </p:nvSpPr>
        <p:spPr>
          <a:xfrm>
            <a:off x="1018750" y="4656289"/>
            <a:ext cx="28232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FFFFFF"/>
                </a:solidFill>
              </a:rPr>
              <a:t>INGLESE</a:t>
            </a:r>
          </a:p>
          <a:p>
            <a:pPr algn="ctr"/>
            <a:r>
              <a:rPr lang="it-IT" sz="1400" dirty="0" smtClean="0">
                <a:solidFill>
                  <a:srgbClr val="FFFFFF"/>
                </a:solidFill>
              </a:rPr>
              <a:t>W.BLAKE: SONGS OF INNOCENCE AND SONGS OF EXPERIENCE</a:t>
            </a:r>
            <a:endParaRPr lang="it-IT" sz="1400" dirty="0">
              <a:solidFill>
                <a:srgbClr val="FFFFFF"/>
              </a:solidFill>
            </a:endParaRPr>
          </a:p>
        </p:txBody>
      </p:sp>
      <p:sp>
        <p:nvSpPr>
          <p:cNvPr id="37" name="CasellaDiTesto 36">
            <a:hlinkClick r:id="rId11" action="ppaction://hlinksldjump"/>
          </p:cNvPr>
          <p:cNvSpPr txBox="1"/>
          <p:nvPr/>
        </p:nvSpPr>
        <p:spPr>
          <a:xfrm>
            <a:off x="5956964" y="4609307"/>
            <a:ext cx="25129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FFFFFF"/>
                </a:solidFill>
              </a:rPr>
              <a:t>FILOSOFIA</a:t>
            </a:r>
          </a:p>
          <a:p>
            <a:pPr algn="ctr"/>
            <a:r>
              <a:rPr lang="it-IT" sz="1400" dirty="0" smtClean="0">
                <a:solidFill>
                  <a:srgbClr val="FFFFFF"/>
                </a:solidFill>
              </a:rPr>
              <a:t>S.KIERKEGAARD: LA FILOSOFIA DEL SINGOLO E IL CONCETTO DI ANGOSCIA</a:t>
            </a:r>
            <a:endParaRPr lang="it-IT" sz="1400" dirty="0">
              <a:solidFill>
                <a:srgbClr val="FFFFFF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350437" y="6157287"/>
            <a:ext cx="3784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</a:rPr>
              <a:t>V LICEO SCIENTIFICO SEZ A</a:t>
            </a:r>
          </a:p>
          <a:p>
            <a:r>
              <a:rPr lang="it-IT" sz="1400" dirty="0" smtClean="0">
                <a:solidFill>
                  <a:schemeClr val="bg1"/>
                </a:solidFill>
              </a:rPr>
              <a:t>ISTITUTO SACRO CUORE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62364" y="26208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108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PIRANDELLO: “</a:t>
            </a:r>
            <a:r>
              <a:rPr lang="it-IT" sz="3200" i="1" dirty="0" smtClean="0">
                <a:solidFill>
                  <a:schemeClr val="bg1"/>
                </a:solidFill>
              </a:rPr>
              <a:t>UNO, NESSUNO E CENTOMILA”</a:t>
            </a:r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4" name="Immagine 3" descr="img_447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1616364"/>
            <a:ext cx="2449946" cy="257034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872345" y="2265218"/>
            <a:ext cx="4976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872345" y="2417618"/>
            <a:ext cx="4976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951183" y="4860344"/>
            <a:ext cx="5814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 smtClean="0">
                <a:solidFill>
                  <a:srgbClr val="FFFFFF"/>
                </a:solidFill>
              </a:rPr>
              <a:t>“Mi si fissò invece il pensiero ch’io non ero per gli altri quel che finora, dentro di me, m’ero figurato d’essere.”</a:t>
            </a:r>
            <a:endParaRPr lang="it-IT" sz="2000" i="1" dirty="0">
              <a:solidFill>
                <a:srgbClr val="FFFFFF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16562" y="2403226"/>
            <a:ext cx="5352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FFFF"/>
                </a:solidFill>
              </a:rPr>
              <a:t>Secondo </a:t>
            </a:r>
            <a:r>
              <a:rPr lang="it-IT" dirty="0">
                <a:solidFill>
                  <a:srgbClr val="FFFFFF"/>
                </a:solidFill>
              </a:rPr>
              <a:t>P</a:t>
            </a:r>
            <a:r>
              <a:rPr lang="it-IT" dirty="0" smtClean="0">
                <a:solidFill>
                  <a:srgbClr val="FFFFFF"/>
                </a:solidFill>
              </a:rPr>
              <a:t>irandello l’uomo ha bisogno di autoinganni: deve credere che la vita abbia un senso e perciò organizza l’esistenza secondo convenzioni e riti che rafforzano questa illusione</a:t>
            </a:r>
            <a:r>
              <a:rPr lang="it-IT" sz="1600" dirty="0" smtClean="0">
                <a:solidFill>
                  <a:srgbClr val="FFFFFF"/>
                </a:solidFill>
              </a:rPr>
              <a:t>.</a:t>
            </a:r>
            <a:endParaRPr lang="it-IT" sz="1600" dirty="0">
              <a:solidFill>
                <a:srgbClr val="FFFFFF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39392" y="4236694"/>
            <a:ext cx="14588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 smtClean="0">
                <a:solidFill>
                  <a:srgbClr val="FFFFFF"/>
                </a:solidFill>
              </a:rPr>
              <a:t>Luigi Pirandello </a:t>
            </a:r>
            <a:endParaRPr lang="it-IT" sz="1600" dirty="0">
              <a:solidFill>
                <a:srgbClr val="FFFFFF"/>
              </a:solidFill>
            </a:endParaRPr>
          </a:p>
          <a:p>
            <a:pPr algn="ctr"/>
            <a:r>
              <a:rPr lang="it-IT" sz="1600" dirty="0" smtClean="0">
                <a:solidFill>
                  <a:srgbClr val="FFFFFF"/>
                </a:solidFill>
              </a:rPr>
              <a:t>(1867-1936)</a:t>
            </a:r>
            <a:endParaRPr lang="it-IT" sz="1600" dirty="0">
              <a:solidFill>
                <a:srgbClr val="FFFFFF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437114" y="5918006"/>
            <a:ext cx="2369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>
                <a:solidFill>
                  <a:srgbClr val="FFFFFF"/>
                </a:solidFill>
              </a:rPr>
              <a:t>UNO,NESSUNO E CENTOMILA</a:t>
            </a:r>
            <a:endParaRPr lang="it-IT" sz="14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5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5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40364" y="242530"/>
            <a:ext cx="5045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+mj-lt"/>
              </a:rPr>
              <a:t>LA MASCHERA DI NERONE</a:t>
            </a:r>
            <a:endParaRPr lang="it-IT" sz="2800" dirty="0">
              <a:latin typeface="+mj-lt"/>
            </a:endParaRPr>
          </a:p>
        </p:txBody>
      </p:sp>
      <p:pic>
        <p:nvPicPr>
          <p:cNvPr id="8" name="Immagine 7" descr="originale-busto-nerone-terracot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363"/>
            <a:ext cx="3429000" cy="3579091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851727" y="2147456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NERONE, REX IUSTUS, CHE SENECA CI DELINEA NEL DE CLEMENTIA , IN REALTÀ SI SAREBBE RILEVATO IMPERATORE NERO CHE CI DESCRIVE TACITO.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19727" y="4387273"/>
            <a:ext cx="704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“</a:t>
            </a:r>
            <a:r>
              <a:rPr lang="it-IT" i="1" dirty="0" smtClean="0"/>
              <a:t>ED EGLI SE NE STAVA SDRAIATO, SENZA SCOMPORSI, FACENDO FINTA DI NULLA, E DICEVA TRATTARSI DEL SOLITO ATTACCO DI EPILESSIA, DI CUI BRITANNICO SOFFRIVA FIN DA BAMBINO, E CHE POI , POCO ALLA VOLTA SAREBBERO TORNATI LA VISTA E I SENSI”.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431685" y="5754367"/>
            <a:ext cx="2891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i="1" dirty="0" smtClean="0"/>
              <a:t>ANNALES  XIII,16</a:t>
            </a:r>
          </a:p>
        </p:txBody>
      </p:sp>
    </p:spTree>
    <p:extLst>
      <p:ext uri="{BB962C8B-B14F-4D97-AF65-F5344CB8AC3E}">
        <p14:creationId xmlns:p14="http://schemas.microsoft.com/office/powerpoint/2010/main" val="396657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6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9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SONGS OF INNOCENCE AND SONGS OF EXPERIENCE</a:t>
            </a:r>
            <a:endParaRPr lang="it-IT" sz="3200" dirty="0"/>
          </a:p>
        </p:txBody>
      </p:sp>
      <p:pic>
        <p:nvPicPr>
          <p:cNvPr id="4" name="Immagine 3" descr="William_Blake_by_Thomas_Phillip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458" y="2470517"/>
            <a:ext cx="3244273" cy="372939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373909" y="1616364"/>
            <a:ext cx="655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“THE TWO CONTRARY STATES OF HUMAN SOUL”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759470"/>
            <a:ext cx="247072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SONGS OF INNOCENCE</a:t>
            </a:r>
          </a:p>
          <a:p>
            <a:endParaRPr lang="it-IT" dirty="0" smtClean="0"/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FEARLESS, GOY, HAPPINES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GARDEN OF EDEN 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 LAMB AND CHILD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696364" y="2748031"/>
            <a:ext cx="244763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SONGS OF EXPERIENCE</a:t>
            </a:r>
          </a:p>
          <a:p>
            <a:endParaRPr lang="it-IT" dirty="0" smtClean="0"/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SELFISHNESS , CRUELTY , SOCIAL INJUSTICE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TIGER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636816" y="6277055"/>
            <a:ext cx="247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WILLIAM BLAKE</a:t>
            </a:r>
          </a:p>
          <a:p>
            <a:pPr algn="ctr"/>
            <a:r>
              <a:rPr lang="it-IT" sz="1400" dirty="0" smtClean="0"/>
              <a:t>(1757-1827)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6091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0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dirty="0" smtClean="0"/>
              <a:t>KIERKEGAARD: LA FILOSOFIA DEL SINGOLO E IL CONCETTO DI ANGOSCIA</a:t>
            </a:r>
            <a:endParaRPr lang="it-IT" sz="2800" dirty="0"/>
          </a:p>
        </p:txBody>
      </p:sp>
      <p:pic>
        <p:nvPicPr>
          <p:cNvPr id="9" name="Immagine 8" descr="230px-Kierkegaa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182" y="1613911"/>
            <a:ext cx="3278908" cy="433199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6517408" y="3833035"/>
            <a:ext cx="2343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L’uomo non può scegliere fra le infinte possibilità e per questo è dominato dall’</a:t>
            </a:r>
            <a:r>
              <a:rPr lang="it-IT" sz="2000" b="1" dirty="0" smtClean="0"/>
              <a:t>angoscia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57200" y="1938624"/>
            <a:ext cx="21359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Per Kierkegaard la filosofia o è </a:t>
            </a:r>
            <a:r>
              <a:rPr lang="it-IT" sz="2000" b="1" dirty="0" smtClean="0"/>
              <a:t>filosofia del singolo </a:t>
            </a:r>
            <a:r>
              <a:rPr lang="it-IT" sz="2000" dirty="0" smtClean="0"/>
              <a:t>o non è filosofia ma una “propaganda politica.”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8798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74653" y="376095"/>
            <a:ext cx="4715165" cy="114300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DIVISIONE BERLINO OVEST-EST</a:t>
            </a:r>
            <a:endParaRPr lang="it-IT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479637" y="1985819"/>
            <a:ext cx="4375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EST LA REPUBBLICA DEMOCRATICA,</a:t>
            </a:r>
          </a:p>
          <a:p>
            <a:r>
              <a:rPr lang="it-IT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OVEST LA REPUBBLICA FEDERALE.</a:t>
            </a:r>
            <a:endParaRPr lang="it-IT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317996" y="3221484"/>
            <a:ext cx="4537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 MURO DI BERLINO DIVENNE IL SIMBOLO DELLA DVISIONE DEL MONDO IN DUE BLOCCHI: I REGIMI COMUNISTI A EST E I PAESI DEMOCRATICI A OVEST.</a:t>
            </a:r>
            <a:endParaRPr lang="it-IT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213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0910" y="124547"/>
            <a:ext cx="8739906" cy="1143000"/>
          </a:xfrm>
        </p:spPr>
        <p:txBody>
          <a:bodyPr>
            <a:noAutofit/>
          </a:bodyPr>
          <a:lstStyle/>
          <a:p>
            <a:r>
              <a:rPr lang="it-IT" sz="2800" dirty="0" smtClean="0"/>
              <a:t>LA CRISI DELLA FINE DELLA FISICA CLASSICA E L’INIZIO DELLA FISICA MODERNA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23391" y="1322619"/>
            <a:ext cx="50915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CADE IL </a:t>
            </a:r>
            <a:r>
              <a:rPr lang="it-IT" sz="1600" b="1" dirty="0" smtClean="0"/>
              <a:t>DETERMINISMO </a:t>
            </a:r>
            <a:r>
              <a:rPr lang="it-IT" sz="1600" dirty="0" smtClean="0"/>
              <a:t>, a una stessa condizione non corrisponde uno stesso effetto.</a:t>
            </a:r>
            <a:endParaRPr lang="it-IT" sz="1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020092" y="2643435"/>
            <a:ext cx="4007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N</a:t>
            </a:r>
            <a:r>
              <a:rPr lang="it-IT" sz="1600" dirty="0" smtClean="0"/>
              <a:t>on si riesce a comprendere la natura dell'elettrone, se esso sia una particella o un’onda.</a:t>
            </a:r>
            <a:endParaRPr lang="it-IT" sz="1600" dirty="0"/>
          </a:p>
        </p:txBody>
      </p:sp>
      <p:pic>
        <p:nvPicPr>
          <p:cNvPr id="7" name="Immagine 6" descr="probabilita_quantistica_ed_il_microscopio_di_Feynman_clip_image01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0" y="3793835"/>
            <a:ext cx="3983181" cy="1690254"/>
          </a:xfrm>
          <a:prstGeom prst="rect">
            <a:avLst/>
          </a:prstGeom>
        </p:spPr>
      </p:pic>
      <p:pic>
        <p:nvPicPr>
          <p:cNvPr id="8" name="Immagine 7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392" y="3809998"/>
            <a:ext cx="3614880" cy="167409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986482" y="5953457"/>
            <a:ext cx="3729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N</a:t>
            </a:r>
            <a:r>
              <a:rPr lang="it-IT" sz="1400" dirty="0" smtClean="0"/>
              <a:t>ell’ effetto fotoelettrico l’elettrone si comporta come </a:t>
            </a:r>
            <a:r>
              <a:rPr lang="it-IT" sz="1400" b="1" dirty="0" smtClean="0"/>
              <a:t>modello corpuscolare.</a:t>
            </a:r>
            <a:endParaRPr lang="it-IT" sz="14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-134427" y="5953297"/>
            <a:ext cx="4732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N</a:t>
            </a:r>
            <a:r>
              <a:rPr lang="it-IT" sz="1400" dirty="0" smtClean="0"/>
              <a:t>ell’esperimento della doppia fenditura l’elettrone si comporta come </a:t>
            </a:r>
            <a:r>
              <a:rPr lang="it-IT" sz="1400" b="1" dirty="0" smtClean="0"/>
              <a:t>modello ondulatorio.</a:t>
            </a:r>
            <a:endParaRPr lang="it-IT" sz="1400" b="1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4040908" y="2043424"/>
            <a:ext cx="945574" cy="71593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89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8199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0000"/>
                </a:solidFill>
              </a:rPr>
              <a:t>FORME INDETERMINATE</a:t>
            </a:r>
            <a:endParaRPr lang="it-IT" sz="3600" dirty="0">
              <a:solidFill>
                <a:srgbClr val="0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15444" y="2668158"/>
            <a:ext cx="6260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00"/>
                </a:solidFill>
              </a:rPr>
              <a:t>+∞−∞, 0*+∞, 0/0, ±∞/±∞</a:t>
            </a:r>
            <a:endParaRPr lang="it-IT" sz="2400" b="1" dirty="0">
              <a:solidFill>
                <a:srgbClr val="0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962073" y="2679581"/>
            <a:ext cx="2724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00"/>
                </a:solidFill>
              </a:rPr>
              <a:t>0</a:t>
            </a:r>
            <a:r>
              <a:rPr lang="it-IT" sz="2400" b="1" baseline="30000" dirty="0" smtClean="0">
                <a:solidFill>
                  <a:srgbClr val="000000"/>
                </a:solidFill>
              </a:rPr>
              <a:t>0</a:t>
            </a:r>
            <a:r>
              <a:rPr lang="it-IT" sz="2400" b="1" dirty="0" smtClean="0">
                <a:solidFill>
                  <a:srgbClr val="000000"/>
                </a:solidFill>
              </a:rPr>
              <a:t>, </a:t>
            </a:r>
            <a:r>
              <a:rPr lang="it-IT" sz="2400" b="1" dirty="0">
                <a:solidFill>
                  <a:srgbClr val="000000"/>
                </a:solidFill>
              </a:rPr>
              <a:t>∞</a:t>
            </a:r>
            <a:r>
              <a:rPr lang="it-IT" sz="2400" b="1" baseline="30000" dirty="0">
                <a:solidFill>
                  <a:srgbClr val="000000"/>
                </a:solidFill>
              </a:rPr>
              <a:t>0 </a:t>
            </a:r>
            <a:r>
              <a:rPr lang="it-IT" sz="2400" b="1" baseline="30000" dirty="0" smtClean="0">
                <a:solidFill>
                  <a:srgbClr val="000000"/>
                </a:solidFill>
              </a:rPr>
              <a:t> </a:t>
            </a:r>
            <a:r>
              <a:rPr lang="it-IT" sz="2400" b="1" dirty="0" smtClean="0">
                <a:solidFill>
                  <a:srgbClr val="000000"/>
                </a:solidFill>
              </a:rPr>
              <a:t>,</a:t>
            </a:r>
            <a:r>
              <a:rPr lang="it-IT" sz="2400" b="1" baseline="30000" dirty="0" smtClean="0">
                <a:solidFill>
                  <a:srgbClr val="000000"/>
                </a:solidFill>
              </a:rPr>
              <a:t>   </a:t>
            </a:r>
            <a:r>
              <a:rPr lang="it-IT" sz="2400" b="1" dirty="0" smtClean="0">
                <a:solidFill>
                  <a:srgbClr val="000000"/>
                </a:solidFill>
              </a:rPr>
              <a:t>1</a:t>
            </a:r>
            <a:r>
              <a:rPr lang="it-IT" sz="2400" b="1" baseline="30000" dirty="0" smtClean="0">
                <a:solidFill>
                  <a:srgbClr val="000000"/>
                </a:solidFill>
              </a:rPr>
              <a:t>∞</a:t>
            </a:r>
            <a:r>
              <a:rPr lang="it-IT" sz="2400" b="1" dirty="0" smtClean="0">
                <a:solidFill>
                  <a:srgbClr val="000000"/>
                </a:solidFill>
              </a:rPr>
              <a:t>  </a:t>
            </a:r>
            <a:endParaRPr lang="it-IT" sz="2400" b="1" dirty="0">
              <a:solidFill>
                <a:srgbClr val="0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89300" y="3694546"/>
            <a:ext cx="4595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Analizziamo la forma </a:t>
            </a:r>
            <a:r>
              <a:rPr lang="it-IT" sz="2000" dirty="0" err="1" smtClean="0"/>
              <a:t>inderminata</a:t>
            </a:r>
            <a:r>
              <a:rPr lang="it-IT" sz="2000" dirty="0" smtClean="0"/>
              <a:t> 0/0 :</a:t>
            </a:r>
            <a:endParaRPr lang="it-IT" sz="2000" dirty="0"/>
          </a:p>
        </p:txBody>
      </p:sp>
      <p:cxnSp>
        <p:nvCxnSpPr>
          <p:cNvPr id="17" name="Connettore 2 16"/>
          <p:cNvCxnSpPr/>
          <p:nvPr/>
        </p:nvCxnSpPr>
        <p:spPr>
          <a:xfrm>
            <a:off x="4766682" y="1056132"/>
            <a:ext cx="812420" cy="99644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796637" y="4507243"/>
            <a:ext cx="75507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00000"/>
                </a:solidFill>
              </a:rPr>
              <a:t>È</a:t>
            </a:r>
            <a:r>
              <a:rPr lang="it-IT" sz="1600" b="1" dirty="0" smtClean="0">
                <a:solidFill>
                  <a:srgbClr val="FFFFFF"/>
                </a:solidFill>
              </a:rPr>
              <a:t> </a:t>
            </a:r>
            <a:r>
              <a:rPr lang="it-IT" sz="1600" b="1" dirty="0" smtClean="0">
                <a:solidFill>
                  <a:srgbClr val="000000"/>
                </a:solidFill>
              </a:rPr>
              <a:t>un </a:t>
            </a:r>
            <a:r>
              <a:rPr lang="it-IT" sz="1600" b="1" dirty="0">
                <a:solidFill>
                  <a:srgbClr val="000000"/>
                </a:solidFill>
              </a:rPr>
              <a:t>r</a:t>
            </a:r>
            <a:r>
              <a:rPr lang="it-IT" sz="1600" b="1" dirty="0" smtClean="0">
                <a:solidFill>
                  <a:srgbClr val="000000"/>
                </a:solidFill>
              </a:rPr>
              <a:t>apporto fra infinitesimi :</a:t>
            </a:r>
          </a:p>
          <a:p>
            <a:endParaRPr lang="it-IT" sz="16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sz="1600" dirty="0" smtClean="0">
                <a:solidFill>
                  <a:srgbClr val="000000"/>
                </a:solidFill>
              </a:rPr>
              <a:t>Se l’</a:t>
            </a:r>
            <a:r>
              <a:rPr lang="it-IT" sz="1600" dirty="0" err="1" smtClean="0">
                <a:solidFill>
                  <a:srgbClr val="000000"/>
                </a:solidFill>
              </a:rPr>
              <a:t>ordinde</a:t>
            </a:r>
            <a:r>
              <a:rPr lang="it-IT" sz="1600" dirty="0" smtClean="0">
                <a:solidFill>
                  <a:srgbClr val="000000"/>
                </a:solidFill>
              </a:rPr>
              <a:t> del numeratore è maggiore </a:t>
            </a:r>
            <a:r>
              <a:rPr lang="it-IT" sz="1600" dirty="0">
                <a:solidFill>
                  <a:srgbClr val="000000"/>
                </a:solidFill>
              </a:rPr>
              <a:t>d</a:t>
            </a:r>
            <a:r>
              <a:rPr lang="it-IT" sz="1600" dirty="0" smtClean="0">
                <a:solidFill>
                  <a:srgbClr val="000000"/>
                </a:solidFill>
              </a:rPr>
              <a:t>ell’ordine </a:t>
            </a:r>
            <a:r>
              <a:rPr lang="it-IT" sz="1600" dirty="0">
                <a:solidFill>
                  <a:srgbClr val="000000"/>
                </a:solidFill>
              </a:rPr>
              <a:t>d</a:t>
            </a:r>
            <a:r>
              <a:rPr lang="it-IT" sz="1600" dirty="0" smtClean="0">
                <a:solidFill>
                  <a:srgbClr val="000000"/>
                </a:solidFill>
              </a:rPr>
              <a:t>el </a:t>
            </a:r>
            <a:r>
              <a:rPr lang="it-IT" sz="1600" dirty="0">
                <a:solidFill>
                  <a:srgbClr val="000000"/>
                </a:solidFill>
              </a:rPr>
              <a:t>d</a:t>
            </a:r>
            <a:r>
              <a:rPr lang="it-IT" sz="1600" dirty="0" smtClean="0">
                <a:solidFill>
                  <a:srgbClr val="000000"/>
                </a:solidFill>
              </a:rPr>
              <a:t>enominatore </a:t>
            </a:r>
            <a:r>
              <a:rPr lang="it-IT" sz="1600" dirty="0">
                <a:solidFill>
                  <a:srgbClr val="000000"/>
                </a:solidFill>
              </a:rPr>
              <a:t>i</a:t>
            </a:r>
            <a:r>
              <a:rPr lang="it-IT" sz="1600" dirty="0" smtClean="0">
                <a:solidFill>
                  <a:srgbClr val="000000"/>
                </a:solidFill>
              </a:rPr>
              <a:t>l </a:t>
            </a:r>
            <a:r>
              <a:rPr lang="it-IT" sz="1600" dirty="0">
                <a:solidFill>
                  <a:srgbClr val="000000"/>
                </a:solidFill>
              </a:rPr>
              <a:t>l</a:t>
            </a:r>
            <a:r>
              <a:rPr lang="it-IT" sz="1600" dirty="0" smtClean="0">
                <a:solidFill>
                  <a:srgbClr val="000000"/>
                </a:solidFill>
              </a:rPr>
              <a:t>imite </a:t>
            </a:r>
            <a:r>
              <a:rPr lang="it-IT" sz="1600" dirty="0">
                <a:solidFill>
                  <a:srgbClr val="000000"/>
                </a:solidFill>
              </a:rPr>
              <a:t>è</a:t>
            </a:r>
            <a:r>
              <a:rPr lang="it-IT" sz="1600" dirty="0" smtClean="0">
                <a:solidFill>
                  <a:srgbClr val="000000"/>
                </a:solidFill>
              </a:rPr>
              <a:t> 0 ;</a:t>
            </a:r>
          </a:p>
          <a:p>
            <a:pPr marL="285750" indent="-285750">
              <a:buFont typeface="Arial"/>
              <a:buChar char="•"/>
            </a:pPr>
            <a:r>
              <a:rPr lang="it-IT" sz="1600" dirty="0" smtClean="0">
                <a:solidFill>
                  <a:srgbClr val="000000"/>
                </a:solidFill>
              </a:rPr>
              <a:t>Se l’ordine </a:t>
            </a:r>
            <a:r>
              <a:rPr lang="it-IT" sz="1600" dirty="0">
                <a:solidFill>
                  <a:srgbClr val="000000"/>
                </a:solidFill>
              </a:rPr>
              <a:t>d</a:t>
            </a:r>
            <a:r>
              <a:rPr lang="it-IT" sz="1600" dirty="0" smtClean="0">
                <a:solidFill>
                  <a:srgbClr val="000000"/>
                </a:solidFill>
              </a:rPr>
              <a:t>el </a:t>
            </a:r>
            <a:r>
              <a:rPr lang="it-IT" sz="1600" dirty="0">
                <a:solidFill>
                  <a:srgbClr val="000000"/>
                </a:solidFill>
              </a:rPr>
              <a:t>n</a:t>
            </a:r>
            <a:r>
              <a:rPr lang="it-IT" sz="1600" dirty="0" smtClean="0">
                <a:solidFill>
                  <a:srgbClr val="000000"/>
                </a:solidFill>
              </a:rPr>
              <a:t>umeratore è minore </a:t>
            </a:r>
            <a:r>
              <a:rPr lang="it-IT" sz="1600" dirty="0">
                <a:solidFill>
                  <a:srgbClr val="000000"/>
                </a:solidFill>
              </a:rPr>
              <a:t>d</a:t>
            </a:r>
            <a:r>
              <a:rPr lang="it-IT" sz="1600" dirty="0" smtClean="0">
                <a:solidFill>
                  <a:srgbClr val="000000"/>
                </a:solidFill>
              </a:rPr>
              <a:t>ell’ordine del </a:t>
            </a:r>
            <a:r>
              <a:rPr lang="it-IT" sz="1600" dirty="0">
                <a:solidFill>
                  <a:srgbClr val="000000"/>
                </a:solidFill>
              </a:rPr>
              <a:t>d</a:t>
            </a:r>
            <a:r>
              <a:rPr lang="it-IT" sz="1600" dirty="0" smtClean="0">
                <a:solidFill>
                  <a:srgbClr val="000000"/>
                </a:solidFill>
              </a:rPr>
              <a:t>enominatore </a:t>
            </a:r>
            <a:r>
              <a:rPr lang="it-IT" sz="1600" dirty="0">
                <a:solidFill>
                  <a:srgbClr val="000000"/>
                </a:solidFill>
              </a:rPr>
              <a:t>i</a:t>
            </a:r>
            <a:r>
              <a:rPr lang="it-IT" sz="1600" dirty="0" smtClean="0">
                <a:solidFill>
                  <a:srgbClr val="000000"/>
                </a:solidFill>
              </a:rPr>
              <a:t>l </a:t>
            </a:r>
            <a:r>
              <a:rPr lang="it-IT" sz="1600" dirty="0">
                <a:solidFill>
                  <a:srgbClr val="000000"/>
                </a:solidFill>
              </a:rPr>
              <a:t>l</a:t>
            </a:r>
            <a:r>
              <a:rPr lang="it-IT" sz="1600" dirty="0" smtClean="0">
                <a:solidFill>
                  <a:srgbClr val="000000"/>
                </a:solidFill>
              </a:rPr>
              <a:t>imite è ∞ ;</a:t>
            </a:r>
          </a:p>
          <a:p>
            <a:pPr marL="285750" indent="-285750">
              <a:buFont typeface="Arial"/>
              <a:buChar char="•"/>
            </a:pPr>
            <a:r>
              <a:rPr lang="it-IT" sz="1600" dirty="0" smtClean="0">
                <a:solidFill>
                  <a:srgbClr val="000000"/>
                </a:solidFill>
              </a:rPr>
              <a:t>Se gli </a:t>
            </a:r>
            <a:r>
              <a:rPr lang="it-IT" sz="1600" dirty="0">
                <a:solidFill>
                  <a:srgbClr val="000000"/>
                </a:solidFill>
              </a:rPr>
              <a:t>o</a:t>
            </a:r>
            <a:r>
              <a:rPr lang="it-IT" sz="1600" dirty="0" smtClean="0">
                <a:solidFill>
                  <a:srgbClr val="000000"/>
                </a:solidFill>
              </a:rPr>
              <a:t>rdini </a:t>
            </a:r>
            <a:r>
              <a:rPr lang="it-IT" sz="1600" dirty="0">
                <a:solidFill>
                  <a:srgbClr val="000000"/>
                </a:solidFill>
              </a:rPr>
              <a:t>s</a:t>
            </a:r>
            <a:r>
              <a:rPr lang="it-IT" sz="1600" dirty="0" smtClean="0">
                <a:solidFill>
                  <a:srgbClr val="000000"/>
                </a:solidFill>
              </a:rPr>
              <a:t>ono </a:t>
            </a:r>
            <a:r>
              <a:rPr lang="it-IT" sz="1600" dirty="0">
                <a:solidFill>
                  <a:srgbClr val="000000"/>
                </a:solidFill>
              </a:rPr>
              <a:t>u</a:t>
            </a:r>
            <a:r>
              <a:rPr lang="it-IT" sz="1600" dirty="0" smtClean="0">
                <a:solidFill>
                  <a:srgbClr val="000000"/>
                </a:solidFill>
              </a:rPr>
              <a:t>guali </a:t>
            </a:r>
            <a:r>
              <a:rPr lang="it-IT" sz="1600" dirty="0">
                <a:solidFill>
                  <a:srgbClr val="000000"/>
                </a:solidFill>
              </a:rPr>
              <a:t>i</a:t>
            </a:r>
            <a:r>
              <a:rPr lang="it-IT" sz="1600" dirty="0" smtClean="0">
                <a:solidFill>
                  <a:srgbClr val="000000"/>
                </a:solidFill>
              </a:rPr>
              <a:t>l </a:t>
            </a:r>
            <a:r>
              <a:rPr lang="it-IT" sz="1600" dirty="0">
                <a:solidFill>
                  <a:srgbClr val="000000"/>
                </a:solidFill>
              </a:rPr>
              <a:t>l</a:t>
            </a:r>
            <a:r>
              <a:rPr lang="it-IT" sz="1600" dirty="0" smtClean="0">
                <a:solidFill>
                  <a:srgbClr val="000000"/>
                </a:solidFill>
              </a:rPr>
              <a:t>imite è un </a:t>
            </a:r>
            <a:r>
              <a:rPr lang="it-IT" sz="1600" dirty="0">
                <a:solidFill>
                  <a:srgbClr val="000000"/>
                </a:solidFill>
              </a:rPr>
              <a:t>n</a:t>
            </a:r>
            <a:r>
              <a:rPr lang="it-IT" sz="1600" dirty="0" smtClean="0">
                <a:solidFill>
                  <a:srgbClr val="000000"/>
                </a:solidFill>
              </a:rPr>
              <a:t>umero </a:t>
            </a:r>
            <a:r>
              <a:rPr lang="it-IT" sz="1600" dirty="0">
                <a:solidFill>
                  <a:srgbClr val="000000"/>
                </a:solidFill>
              </a:rPr>
              <a:t>d</a:t>
            </a:r>
            <a:r>
              <a:rPr lang="it-IT" sz="1600" dirty="0" smtClean="0">
                <a:solidFill>
                  <a:srgbClr val="000000"/>
                </a:solidFill>
              </a:rPr>
              <a:t>iverso </a:t>
            </a:r>
            <a:r>
              <a:rPr lang="it-IT" sz="1600" dirty="0">
                <a:solidFill>
                  <a:srgbClr val="000000"/>
                </a:solidFill>
              </a:rPr>
              <a:t>d</a:t>
            </a:r>
            <a:r>
              <a:rPr lang="it-IT" sz="1600" dirty="0" smtClean="0">
                <a:solidFill>
                  <a:srgbClr val="000000"/>
                </a:solidFill>
              </a:rPr>
              <a:t>a 0 .</a:t>
            </a:r>
            <a:endParaRPr lang="it-IT" sz="1600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3299836" y="1056132"/>
            <a:ext cx="820359" cy="99644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0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1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2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32577</TotalTime>
  <Words>530</Words>
  <Application>Microsoft Macintosh PowerPoint</Application>
  <PresentationFormat>Presentazione su schermo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di PowerPoint</vt:lpstr>
      <vt:lpstr>PIRANDELLO: “UNO, NESSUNO E CENTOMILA”</vt:lpstr>
      <vt:lpstr>Presentazione di PowerPoint</vt:lpstr>
      <vt:lpstr>SONGS OF INNOCENCE AND SONGS OF EXPERIENCE</vt:lpstr>
      <vt:lpstr>KIERKEGAARD: LA FILOSOFIA DEL SINGOLO E IL CONCETTO DI ANGOSCIA</vt:lpstr>
      <vt:lpstr>DIVISIONE BERLINO OVEST-EST</vt:lpstr>
      <vt:lpstr>LA CRISI DELLA FINE DELLA FISICA CLASSICA E L’INIZIO DELLA FISICA MODERNA</vt:lpstr>
      <vt:lpstr>FORME INDETERMINATE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CONFLITTUALITÀ DELL’ESISTENZA</dc:title>
  <dc:creator>Elena Roselli Tubelli</dc:creator>
  <cp:lastModifiedBy>Elena Roselli Tubelli</cp:lastModifiedBy>
  <cp:revision>68</cp:revision>
  <dcterms:created xsi:type="dcterms:W3CDTF">2018-05-26T14:16:12Z</dcterms:created>
  <dcterms:modified xsi:type="dcterms:W3CDTF">2018-07-12T15:23:04Z</dcterms:modified>
</cp:coreProperties>
</file>